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887775326358652E-2"/>
          <c:y val="0.14900475491001475"/>
          <c:w val="0.97211218368189445"/>
          <c:h val="0.5613494087907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1"/>
          <c:dPt>
            <c:idx val="0"/>
            <c:bubble3D val="0"/>
            <c:explosion val="2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9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6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explosion val="74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77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explosion val="37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explosion val="2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explosion val="37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6005477951246225"/>
                  <c:y val="-3.575684974337236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BE6A86B-5B78-481F-AED2-9DAF4C7BB165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2,3% (989,83)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2960651487997041"/>
                  <c:y val="-7.21526635098053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0389F05F-314E-448C-8049-FDF8FC4C833A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56,6% (24096,10)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227205576295567"/>
                  <c:y val="7.4882169455281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EB2AD1D-AC25-4051-A57A-D84DD67220BB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0,2% (82,7)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8.5156434328206923E-2"/>
                  <c:y val="0.133680500209667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Единый налог на вменённый доход</a:t>
                    </a:r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9,7% (4185,08)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903866268976231E-3"/>
                  <c:y val="0.133574440458178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A0336AA-4FBE-443B-AD83-6CBDCBD98FCE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0,7% (298,47)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2.4687098993480375E-2"/>
                  <c:y val="6.95469961180904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FF7BD9A-44C1-4C69-AE4A-7111260E62F9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1,5% (644)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5.0194855470510724E-2"/>
                  <c:y val="3.6489918806049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F56BF21-1EC9-49B9-9224-F0654F78F79C}" type="CATEGORYNAME">
                      <a: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3,7% (1618)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4.8113406530839363E-2"/>
                  <c:y val="-3.57522517772671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00DA17F3-1E5E-4FFB-8F1D-56185B22727B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0,5% (221,85)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7.6887402221805262E-2"/>
                  <c:y val="-0.15209642731903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Компенсация затрат</a:t>
                    </a:r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0,6% (270)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615160984909755E-2"/>
                  <c:y val="-0.194405225496519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D60F644-F131-49D3-A198-3595F619FE11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2,7% (1150)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4.5761769507652955E-2"/>
                  <c:y val="-0.189456128046612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A6D4DE9-3289-418C-B261-BDF475076237}" type="CATEGORYNAME">
                      <a: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0,9% (380)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3.6292074008415338E-2"/>
                  <c:y val="-0.11532618584611161"/>
                </c:manualLayout>
              </c:layout>
              <c:tx>
                <c:rich>
                  <a:bodyPr/>
                  <a:lstStyle/>
                  <a:p>
                    <a:fld id="{6262A3E5-846F-48C2-908F-3E040614F48B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18,9% (8199,7)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3.0273315260407569E-2"/>
                  <c:y val="-7.6953399920056717E-2"/>
                </c:manualLayout>
              </c:layout>
              <c:tx>
                <c:rich>
                  <a:bodyPr/>
                  <a:lstStyle/>
                  <a:p>
                    <a:fld id="{1F721F2D-9EB2-4CCE-B9CE-35BBDD1557C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2,4% (1036,6)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0.10246167051632926"/>
                  <c:y val="-6.3328093695514107E-2"/>
                </c:manualLayout>
              </c:layout>
              <c:tx>
                <c:rich>
                  <a:bodyPr/>
                  <a:lstStyle/>
                  <a:p>
                    <a:fld id="{7984519F-57D5-4F38-B713-09CC21C53E6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0,3% (145,03)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</c:v>
                </c:pt>
                <c:pt idx="1">
                  <c:v>НДФЛ</c:v>
                </c:pt>
                <c:pt idx="2">
                  <c:v>Акцизы</c:v>
                </c:pt>
                <c:pt idx="3">
                  <c:v>Единый налог на вмененый доход</c:v>
                </c:pt>
                <c:pt idx="4">
                  <c:v>Единый с/х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окружиющую среду</c:v>
                </c:pt>
                <c:pt idx="8">
                  <c:v>компенсация затрат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</c:v>
                </c:pt>
                <c:pt idx="11">
                  <c:v>УСН доходы</c:v>
                </c:pt>
                <c:pt idx="12">
                  <c:v>Усн доходы - расходы</c:v>
                </c:pt>
                <c:pt idx="13">
                  <c:v>Патент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989.83</c:v>
                </c:pt>
                <c:pt idx="1">
                  <c:v>24096.1</c:v>
                </c:pt>
                <c:pt idx="2">
                  <c:v>82.7</c:v>
                </c:pt>
                <c:pt idx="3">
                  <c:v>4185.08</c:v>
                </c:pt>
                <c:pt idx="4">
                  <c:v>298.47000000000003</c:v>
                </c:pt>
                <c:pt idx="5">
                  <c:v>644</c:v>
                </c:pt>
                <c:pt idx="6">
                  <c:v>1618</c:v>
                </c:pt>
                <c:pt idx="7">
                  <c:v>221.85</c:v>
                </c:pt>
                <c:pt idx="8">
                  <c:v>270</c:v>
                </c:pt>
                <c:pt idx="9">
                  <c:v>1150</c:v>
                </c:pt>
                <c:pt idx="10">
                  <c:v>380</c:v>
                </c:pt>
                <c:pt idx="11">
                  <c:v>8199.7000000000007</c:v>
                </c:pt>
                <c:pt idx="12">
                  <c:v>1036.5999999999999</c:v>
                </c:pt>
                <c:pt idx="13">
                  <c:v>145.03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282048231349499E-2"/>
                  <c:y val="-1.4560582423296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141024115674796E-2"/>
                  <c:y val="-2.70410816432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549676245808842E-2"/>
                  <c:y val="-1.664066562662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Налог на прибыль организаций</c:v>
                </c:pt>
                <c:pt idx="2">
                  <c:v>Налог на совокупный доход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24096.1</c:v>
                </c:pt>
                <c:pt idx="1">
                  <c:v>989.83</c:v>
                </c:pt>
                <c:pt idx="2">
                  <c:v>13864.31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028840433780311E-3"/>
                  <c:y val="-2.7041081643265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6057680867560153E-3"/>
                  <c:y val="-2.9121164846593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028840433779383E-3"/>
                  <c:y val="-2.496099843993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Налог на прибыль организаций</c:v>
                </c:pt>
                <c:pt idx="2">
                  <c:v>Налог на совокупный доход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25257</c:v>
                </c:pt>
                <c:pt idx="1">
                  <c:v>1034.8699999999999</c:v>
                </c:pt>
                <c:pt idx="2">
                  <c:v>13548.73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408652130134093E-2"/>
                  <c:y val="-3.536141445657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817304260268186E-2"/>
                  <c:y val="-2.704108164326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620188303646219E-2"/>
                  <c:y val="-2.0800832033281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Налог на прибыль организаций</c:v>
                </c:pt>
                <c:pt idx="2">
                  <c:v>Налог на совокупный доход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26458.2</c:v>
                </c:pt>
                <c:pt idx="1">
                  <c:v>1095.7</c:v>
                </c:pt>
                <c:pt idx="2">
                  <c:v>13110.05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595016"/>
        <c:axId val="187595800"/>
        <c:axId val="0"/>
      </c:bar3DChart>
      <c:catAx>
        <c:axId val="187595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595800"/>
        <c:crosses val="autoZero"/>
        <c:auto val="1"/>
        <c:lblAlgn val="ctr"/>
        <c:lblOffset val="100"/>
        <c:noMultiLvlLbl val="0"/>
      </c:catAx>
      <c:valAx>
        <c:axId val="187595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595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2862818329115819E-17"/>
                  <c:y val="-2.3557121661033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23695017150748E-2"/>
                  <c:y val="-2.1201409494929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12014094949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полученные в виде арендной платы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1618</c:v>
                </c:pt>
                <c:pt idx="1">
                  <c:v>1150</c:v>
                </c:pt>
                <c:pt idx="2">
                  <c:v>380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941544482556762E-3"/>
                  <c:y val="-3.062425815934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824633447671662E-3"/>
                  <c:y val="-2.8268545993239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1451273316463276E-17"/>
                  <c:y val="-2.12014094949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полученные в виде арендной платы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1678</c:v>
                </c:pt>
                <c:pt idx="1">
                  <c:v>1150</c:v>
                </c:pt>
                <c:pt idx="2">
                  <c:v>380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2353861206392589E-3"/>
                  <c:y val="-3.0624258159342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717849465406471E-2"/>
                  <c:y val="-2.1201409494929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2.5912833827136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полученные в виде арендной платы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1738</c:v>
                </c:pt>
                <c:pt idx="1">
                  <c:v>1150</c:v>
                </c:pt>
                <c:pt idx="2">
                  <c:v>380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272368"/>
        <c:axId val="187272760"/>
        <c:axId val="0"/>
      </c:bar3DChart>
      <c:catAx>
        <c:axId val="18727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272760"/>
        <c:crosses val="autoZero"/>
        <c:auto val="1"/>
        <c:lblAlgn val="ctr"/>
        <c:lblOffset val="100"/>
        <c:noMultiLvlLbl val="0"/>
      </c:catAx>
      <c:valAx>
        <c:axId val="187272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727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3C016-DEC1-4939-A703-44A17B81F42D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5EBB6-EC21-4EB3-BE07-B3CDF80DE4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31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5EBB6-EC21-4EB3-BE07-B3CDF80DE4D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02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9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8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782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592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308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79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24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98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8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4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5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1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0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4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4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4399B21-0741-4394-B56F-2FE86AF9F83C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C50481B-B2E1-4C84-8A9A-6460B42A3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96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322" y="0"/>
            <a:ext cx="10636678" cy="162592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решения Пировского районного Совета депутатов Пировского муниципального района на 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годов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1975" y="2797781"/>
            <a:ext cx="8783372" cy="1388534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8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361" y="0"/>
            <a:ext cx="11069639" cy="8763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налоговых доходов ( тыс. руб.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209357"/>
              </p:ext>
            </p:extLst>
          </p:nvPr>
        </p:nvGraphicFramePr>
        <p:xfrm>
          <a:off x="1484313" y="752475"/>
          <a:ext cx="10018712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6635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5429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( тыс. руб.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815861"/>
              </p:ext>
            </p:extLst>
          </p:nvPr>
        </p:nvGraphicFramePr>
        <p:xfrm>
          <a:off x="1970088" y="542925"/>
          <a:ext cx="10018710" cy="5791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1187"/>
                <a:gridCol w="1104900"/>
                <a:gridCol w="1266825"/>
                <a:gridCol w="1085850"/>
                <a:gridCol w="1028700"/>
                <a:gridCol w="1111248"/>
              </a:tblGrid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2019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2020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2022год</a:t>
                      </a: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7734,45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10742,94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3639,85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3704,85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3769,85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полученные в виде арендной платы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3002,21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2239,45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4460,58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690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186,56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196,79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89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2023,89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3653,17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6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79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586" y="0"/>
            <a:ext cx="11555414" cy="561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поступлений неналоговых доходов ( тыс. руб.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443746"/>
              </p:ext>
            </p:extLst>
          </p:nvPr>
        </p:nvGraphicFramePr>
        <p:xfrm>
          <a:off x="1484313" y="561973"/>
          <a:ext cx="10183812" cy="5391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65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5761" y="76200"/>
            <a:ext cx="10018713" cy="4286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( тыс. руб.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441898"/>
              </p:ext>
            </p:extLst>
          </p:nvPr>
        </p:nvGraphicFramePr>
        <p:xfrm>
          <a:off x="1285876" y="885825"/>
          <a:ext cx="10772774" cy="551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7344"/>
                <a:gridCol w="1193560"/>
                <a:gridCol w="1232375"/>
                <a:gridCol w="1203264"/>
                <a:gridCol w="1203264"/>
                <a:gridCol w="121296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2018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2019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2020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471778,50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538448,15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461174,81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426065,61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425348,51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153677,20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162074,90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242279,60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219020,70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219020,70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101036,27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138912,01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12481,90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6981,40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7122,60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187522,71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194873,72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184829,90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178480,10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177621,80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27721,63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42289,24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21583,41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21583,41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21583,41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муниципальных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районов от возврата остатков субсидий, субвенций и иных МБТ, имеющих целевое назначение, прошлых лет из бюджетов муниципальных районов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2192,65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субвенций и иных МБТ, имеющих целевое назначение, прошлых лет из бюджетов муниципальных районов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371,96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759,34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954,00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1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133351"/>
            <a:ext cx="10018713" cy="44767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561976"/>
            <a:ext cx="10383841" cy="6381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денежные средства, направляемые на финансовое обеспечение задач и функций государства и местного самоуправления.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отражает направление средств бюджета на выполнение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функций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(раздел→ подраздел→ целевые статьи→ виды расходов)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расходов бюджета непосредственно связана со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структурой управления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она отображает группировку юридических лиц, получающих бюджетные средства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распорядители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бюджета)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показывает деление расходов государства на текущие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капитальные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на выплату заработной платы, на материальные затраты,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товаров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услуг (категория расходов→ группы→ предметные статьи→ подстатьи)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осуществляется в соответствии с расходными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обязательствами, обусловленными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законодательством разграничением полномочий, исполнение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должно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происходить в очередном финансовом году за счет средств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бюджетов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567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636" y="209550"/>
            <a:ext cx="10018713" cy="333375"/>
          </a:xfrm>
        </p:spPr>
        <p:txBody>
          <a:bodyPr>
            <a:noAutofit/>
          </a:bodyPr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муниципального образования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Пировский район 2018-2022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781623"/>
              </p:ext>
            </p:extLst>
          </p:nvPr>
        </p:nvGraphicFramePr>
        <p:xfrm>
          <a:off x="2047874" y="659341"/>
          <a:ext cx="9982200" cy="570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7527"/>
                <a:gridCol w="1216580"/>
                <a:gridCol w="1427143"/>
                <a:gridCol w="1087903"/>
                <a:gridCol w="1052810"/>
                <a:gridCol w="920237"/>
              </a:tblGrid>
              <a:tr h="4236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2018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 отчет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2019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Прогноз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 план</a:t>
                      </a:r>
                    </a:p>
                  </a:txBody>
                  <a:tcPr marL="9525" marR="9525" marT="9525" marB="0" anchor="ctr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35972,52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787,94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50540,45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36139,75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30452,67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834,25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853,70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842,80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852,60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44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3907,40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4047,41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4851,90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3414,90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3414,90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25216,01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52861,28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17035,20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17438,90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17442,50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16632,65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10569,74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4666,40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4666,40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4666,40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33,50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257160,89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277158,70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274687,62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251816,61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252028,57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58986,06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65158,14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63488,80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63488,80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63477,50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96,54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136,80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31919,30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35481,09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14217,70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9303,50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8703,50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11540,03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17582,70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13015,38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13015,38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13015,38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5420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58561,18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72080,80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61004,65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59408,95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59408,95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Условно утвержденные расходы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10567,47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17674,14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4429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500796,83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751,87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504492,20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470255,06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470426,31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6349" y="435203"/>
            <a:ext cx="1257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Тыс. руб.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180955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636" y="1"/>
            <a:ext cx="10018713" cy="74295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Пировского муниципального района на 2020 год по разделам бюджетной классификации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7685" y="1000127"/>
            <a:ext cx="10774365" cy="681989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«Общегосударственные вопросы»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50540,45 тыс. руб., в том числе: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«Функционирование высшего должностного лица муниципального образования» – 1670,0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«Функционирование представительного органа муниципального образования» – 1795,0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«Функционирование местных администраций» – 28704,46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«Судебная система» – 5,40 тыс. руб.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 Обеспечение деятельности финансовых органов и органов финансового надзора» – 7665,44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«Резервные фонды» - 300,00 тыс. руб. 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общегосударственные вопросы» - 10400,15 тыс. руб.</a:t>
            </a:r>
          </a:p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оборона»</a:t>
            </a: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- 842,80 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безопасность и правоохранительная деятельность»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-4851,90 тыс. руб.</a:t>
            </a:r>
          </a:p>
          <a:p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экономика»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-17035,20 тыс. руб. в том числе:</a:t>
            </a:r>
          </a:p>
          <a:p>
            <a:pPr marL="457200" lvl="1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«Сельское хозяйство» - 2445,40 тыс. руб. </a:t>
            </a:r>
          </a:p>
          <a:p>
            <a:pPr marL="457200" lvl="1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«Транспорт» – 8808,00 тыс. руб.</a:t>
            </a:r>
          </a:p>
          <a:p>
            <a:pPr marL="457200" lvl="1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«Дорожное хозяйство» – 4602,70 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/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«Жилищно-коммунальное хозяйство»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- 4666,40 тыс. руб. в том числе:</a:t>
            </a:r>
          </a:p>
          <a:p>
            <a:pPr marL="457200" lvl="2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«Коммунальное хозяйство» – 4076,40 тыс. руб.</a:t>
            </a:r>
          </a:p>
          <a:p>
            <a:pPr marL="457200" lvl="2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жилищно-коммунального хозяйства» 590,00 тыс. руб.</a:t>
            </a:r>
          </a:p>
          <a:p>
            <a:pPr marL="457200" lvl="1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1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4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060" y="133349"/>
            <a:ext cx="10802940" cy="6543676"/>
          </a:xfrm>
        </p:spPr>
        <p:txBody>
          <a:bodyPr>
            <a:normAutofit/>
          </a:bodyPr>
          <a:lstStyle/>
          <a:p>
            <a:pPr marL="285750" lvl="2"/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«Образование</a:t>
            </a:r>
            <a:r>
              <a:rPr lang="ru-RU" sz="1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274687,62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в том числе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«Дошкольное образование» – 50112,01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«Общее образование» – 187323,67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«Дополнительное образование детей» – 9035,17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«Молодежная политика» – 4417,09 тыс. руб.</a:t>
            </a:r>
          </a:p>
          <a:p>
            <a:pPr marL="0" lvl="2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образования» – 23799,68 тыс. руб.</a:t>
            </a:r>
          </a:p>
          <a:p>
            <a:pPr marL="285750" lvl="2"/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«Культура, Кинематография»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63488,80 тыс. руб. в том числе:</a:t>
            </a:r>
          </a:p>
          <a:p>
            <a:pPr marL="457200" lvl="3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«Культура» – 48198,33 тыс. руб.</a:t>
            </a:r>
          </a:p>
          <a:p>
            <a:pPr marL="457200" lvl="3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культуры, кинематографии» – 15290,47 тыс. руб.</a:t>
            </a:r>
          </a:p>
          <a:p>
            <a:pPr marL="171450" lvl="3"/>
            <a:r>
              <a:rPr lang="ru-RU" sz="1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«Социальная политика»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14217,70 тыс. руб. в том числе: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«Пенсионное обеспечение» 600,00 тыс. руб. 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«Социальное обеспечение населения» – 7345,30 тыс. руб.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«Охрана семьи м детства» – 5668,00 тыс. руб. 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«Другие вопросы в области социальной политики» – 604,40 тыс. руб. </a:t>
            </a:r>
          </a:p>
          <a:p>
            <a:pPr marL="171450" lvl="3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«Физическая культура и спорт»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- 13015,38 тыс. руб.</a:t>
            </a:r>
          </a:p>
          <a:p>
            <a:pPr marL="171450" lvl="3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«Межбюджетные трансферты общего характера бюджетам бюджетной системы Российской федерации»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61004,65 тыс. руб. в том числе: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«Дотации на выравнивание бюджетной классификации» – 36714,46 тыс. руб. </a:t>
            </a:r>
          </a:p>
          <a:p>
            <a:pPr marL="0" lvl="3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«Прочие межбюджетные трансферты общего характера» – 24290,19 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31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88273" y="133165"/>
            <a:ext cx="12748333" cy="158154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района </a:t>
            </a:r>
            <a:r>
              <a:rPr lang="ru-RU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4425" y="1617051"/>
            <a:ext cx="9215020" cy="463282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граждан» познакомит вас с ключевыми положениями проекта основного финансового документа муниципального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Пировский район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202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годов»</a:t>
            </a:r>
            <a:r>
              <a:rPr lang="ru-RU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Проект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обеспечивает открытость и прозрачность информации для активных и неравнодушных граждан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 это прежде всего деньги налогоплательщиков, а значит, каждого из Вас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необходимо, чтобы жители района не просто   знали,   в   каком   направлении   расходуются   средства,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понимали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составления и исполнения бюджета</a:t>
            </a:r>
            <a:r>
              <a:rPr lang="ru-RU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слушания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назначены на </a:t>
            </a:r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ru-RU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.12.201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11:00 по адресу ул. Ленина д. 27 в районом Совете депутатов.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2166" y="2027806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проектом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районного Совета депутатов                      «О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муниципального района на 20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годов»,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 же с последующими внесенными изменениями в данный проект, можно ознакомиться на официальном сайте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://www.piradm.ru/openbudget/npa-budget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357327"/>
            <a:ext cx="10018713" cy="48605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Что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</a:t>
            </a:r>
            <a:r>
              <a:rPr lang="ru-RU" b="1" i="1" dirty="0"/>
              <a:t> бюджет </a:t>
            </a:r>
            <a:r>
              <a:rPr lang="ru-RU" b="1" dirty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661" y="3861834"/>
            <a:ext cx="1628008" cy="148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7807" y="874090"/>
            <a:ext cx="1789112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33996" y="3133543"/>
            <a:ext cx="107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–форма образования и расходования денежных средств, предназначенных для финансового обеспечения задач и функций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6657" y="710214"/>
            <a:ext cx="3551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 (налоги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и физических лиц,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 платежи 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сборы, безвозмездные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9523" y="743259"/>
            <a:ext cx="42141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 (социальные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населению, содержание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учреждений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(образование, ЖКХ, культура 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другие), капитальное строительство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3169" y="3861834"/>
            <a:ext cx="3364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 образует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остаток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88221" y="3861834"/>
            <a:ext cx="340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расходная часть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доходную, то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формируется с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21763" y="5608373"/>
            <a:ext cx="9521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требование, предъявляемое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органам, составляющим и утверждающим бюджет</a:t>
            </a:r>
          </a:p>
        </p:txBody>
      </p:sp>
    </p:spTree>
    <p:extLst>
      <p:ext uri="{BB962C8B-B14F-4D97-AF65-F5344CB8AC3E}">
        <p14:creationId xmlns:p14="http://schemas.microsoft.com/office/powerpoint/2010/main" val="39741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847" y="0"/>
            <a:ext cx="10766176" cy="17525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ежегодное формирование и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289" y="175259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Составление проекта бюджета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Рассмотрение проекта бюджета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Утверждение бюджета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бюджета в текущем году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отчета об исполнении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предыдущего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-Утверждение отчета об исполнении бюджета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предыдущего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06" y="0"/>
            <a:ext cx="12151094" cy="17525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бюджета-безвозмездные поступления денежных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в бюджет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757" y="1317594"/>
            <a:ext cx="10551868" cy="212694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Налоговым кодексом Российской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-Налог на доходы физических лиц;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-Единый сельскохозяйственный налог;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-Налог на имущество физических лиц;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-Земельный налог;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-Акцизы на нефтепродукты.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6757" y="3192470"/>
            <a:ext cx="1055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других платежей и сборов,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Бюджетным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законодательством РФ, а также штрафов за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от использования муниципального имущества;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-Доходы от продажи муниципального имущества;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-Штрафы.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6757" y="4632341"/>
            <a:ext cx="10022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других бюджетов (межбюджетные трансферты), организаций, граждан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налоговых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неналоговых доходов):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-Дотации;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-Субсидии;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-Иные межбюджетные трансферты.</a:t>
            </a:r>
          </a:p>
        </p:txBody>
      </p:sp>
    </p:spTree>
    <p:extLst>
      <p:ext uri="{BB962C8B-B14F-4D97-AF65-F5344CB8AC3E}">
        <p14:creationId xmlns:p14="http://schemas.microsoft.com/office/powerpoint/2010/main" val="24079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19" y="534879"/>
            <a:ext cx="11352104" cy="317377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Пировского муниципального района на 20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202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370210"/>
              </p:ext>
            </p:extLst>
          </p:nvPr>
        </p:nvGraphicFramePr>
        <p:xfrm>
          <a:off x="1553592" y="959897"/>
          <a:ext cx="10508726" cy="48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8070"/>
                <a:gridCol w="1293333"/>
                <a:gridCol w="1406093"/>
                <a:gridCol w="1368847"/>
                <a:gridCol w="1434029"/>
                <a:gridCol w="1338354"/>
              </a:tblGrid>
              <a:tr h="12381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505655,75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577228,62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504492,20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470255,06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470426,31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33877,26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38780,47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43317,39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44189,45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45077,80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471778,50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538448,15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461174,81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426065,61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425348,51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500796,83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577729,00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504492,20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470255,06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470255,00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212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 / Профицит (+)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4858,93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41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 дефицита бюджета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4858,93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9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914597"/>
              </p:ext>
            </p:extLst>
          </p:nvPr>
        </p:nvGraphicFramePr>
        <p:xfrm>
          <a:off x="1431708" y="1106507"/>
          <a:ext cx="11591925" cy="652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95474" y="152400"/>
            <a:ext cx="9991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муниципального образования на 2020 год.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77549" y="1639907"/>
            <a:ext cx="10763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тыс. руб.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93607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6" y="0"/>
            <a:ext cx="10018713" cy="3905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(тыс. руб.)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934850"/>
              </p:ext>
            </p:extLst>
          </p:nvPr>
        </p:nvGraphicFramePr>
        <p:xfrm>
          <a:off x="1322386" y="566409"/>
          <a:ext cx="10762696" cy="590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976"/>
                <a:gridCol w="1279040"/>
                <a:gridCol w="1422292"/>
                <a:gridCol w="1207415"/>
                <a:gridCol w="1330203"/>
                <a:gridCol w="1193770"/>
              </a:tblGrid>
              <a:tr h="7207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источника доходов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2018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год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509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26142,81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28037,53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39677,54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40484,60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41307,95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823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20782,45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22677,74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24096,10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25257,00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26458,20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прибыль организаций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173,44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462,50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989,83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1034,87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1095,70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взымаемый с налогоплательщиков выбравших в качестве налогообложения 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9355,9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9875,6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взымаемый с налогоплательщиков, выбравших в качестве налогообложения, доходы, уменьшенные на величину расходов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1106,0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взымаемый в связи с применением патентной системы налогообложения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145,03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1645,2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вменённый доход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3989,60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3860,80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4185,08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1047,91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с/х налог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158,32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279,69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298,50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311,92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21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968,19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31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7487</TotalTime>
  <Words>1299</Words>
  <Application>Microsoft Office PowerPoint</Application>
  <PresentationFormat>Широкоэкранный</PresentationFormat>
  <Paragraphs>464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Параллакс</vt:lpstr>
      <vt:lpstr>К проекту решения Пировского районного Совета депутатов Пировского муниципального района на 2020 год и плановый период 2021-2022 годов </vt:lpstr>
      <vt:lpstr>Уважаемые жители Пировского района ! </vt:lpstr>
      <vt:lpstr>Публичные слушания назначены на 04.12.2019 в 11:00 по адресу ул. Ленина д. 27 в районом Совете депутатов. </vt:lpstr>
      <vt:lpstr>Что такое бюджет ? </vt:lpstr>
      <vt:lpstr>Бюджетный процесс – ежегодное формирование и исполнение бюджета </vt:lpstr>
      <vt:lpstr>Доходы бюджета-безвозмездные поступления денежных средств в бюджет</vt:lpstr>
      <vt:lpstr>Основные параметры бюджета Пировского муниципального района на 2020год и плановый период 2021-2022 годов   </vt:lpstr>
      <vt:lpstr>Презентация PowerPoint</vt:lpstr>
      <vt:lpstr>Налоговые доходы (тыс. руб.)</vt:lpstr>
      <vt:lpstr>Динамика поступления налоговых доходов ( тыс. руб. )</vt:lpstr>
      <vt:lpstr>Неналоговые доходы ( тыс. руб. )</vt:lpstr>
      <vt:lpstr>Динамика поступлений неналоговых доходов ( тыс. руб. )</vt:lpstr>
      <vt:lpstr>Безвозмездные поступления ( тыс. руб. )</vt:lpstr>
      <vt:lpstr>Расходы бюджета</vt:lpstr>
      <vt:lpstr>Расходы бюджета муниципального образования Пировский район 2018-2022 годах</vt:lpstr>
      <vt:lpstr>Расходы Пировского муниципального района на 2020 год по разделам бюджетной классификации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решения Пировского районного Совета депутатов Пировского муниципального района на 2019 год и плановый период 2020-2021 годов</dc:title>
  <dc:creator>Андрей</dc:creator>
  <cp:lastModifiedBy>Руководитель</cp:lastModifiedBy>
  <cp:revision>60</cp:revision>
  <cp:lastPrinted>2018-12-04T02:17:07Z</cp:lastPrinted>
  <dcterms:created xsi:type="dcterms:W3CDTF">2018-11-28T05:11:44Z</dcterms:created>
  <dcterms:modified xsi:type="dcterms:W3CDTF">2019-12-03T02:16:50Z</dcterms:modified>
</cp:coreProperties>
</file>